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60" r:id="rId2"/>
    <p:sldId id="277" r:id="rId3"/>
    <p:sldId id="279" r:id="rId4"/>
    <p:sldId id="257" r:id="rId5"/>
    <p:sldId id="275" r:id="rId6"/>
    <p:sldId id="274" r:id="rId7"/>
    <p:sldId id="271" r:id="rId8"/>
    <p:sldId id="276" r:id="rId9"/>
    <p:sldId id="272" r:id="rId10"/>
    <p:sldId id="26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4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1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9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7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66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9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5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2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2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CF55C7CC-7400-45A3-98D1-81B1C584E884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078E8B2E-B66A-450E-8B1D-D4CD6E128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C7699994-F930-4BD1-804C-3E97736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05E3040-CB0E-4155-9346-CDC038759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6CD0E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13A177-212C-44D4-8124-ED38C61D1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t="9548" r="13329" b="27232"/>
          <a:stretch/>
        </p:blipFill>
        <p:spPr>
          <a:xfrm>
            <a:off x="2435852" y="640702"/>
            <a:ext cx="7532177" cy="55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5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6F6937-3B5A-4391-9F37-58A571B36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0DDF0-49F1-489C-818D-6E115DD57053}"/>
              </a:ext>
            </a:extLst>
          </p:cNvPr>
          <p:cNvSpPr txBox="1">
            <a:spLocks/>
          </p:cNvSpPr>
          <p:nvPr/>
        </p:nvSpPr>
        <p:spPr>
          <a:xfrm>
            <a:off x="4059080" y="936711"/>
            <a:ext cx="8031320" cy="4984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each has received a gift,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it to serve one another,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good stewards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 "/>
            </a:pPr>
            <a:r>
              <a:rPr lang="en-US" sz="4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God’s varied grace.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2EC923-EE29-411D-A9E5-8D862BE6BAFE}"/>
              </a:ext>
            </a:extLst>
          </p:cNvPr>
          <p:cNvSpPr txBox="1"/>
          <p:nvPr/>
        </p:nvSpPr>
        <p:spPr>
          <a:xfrm>
            <a:off x="320813" y="2998113"/>
            <a:ext cx="3417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Peter 4:10</a:t>
            </a:r>
          </a:p>
        </p:txBody>
      </p:sp>
    </p:spTree>
    <p:extLst>
      <p:ext uri="{BB962C8B-B14F-4D97-AF65-F5344CB8AC3E}">
        <p14:creationId xmlns:p14="http://schemas.microsoft.com/office/powerpoint/2010/main" val="406225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C7699994-F930-4BD1-804C-3E97736C3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F05E3040-CB0E-4155-9346-CDC038759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6CD0E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13A177-212C-44D4-8124-ED38C61D1A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8" t="9548" r="13329" b="27232"/>
          <a:stretch/>
        </p:blipFill>
        <p:spPr>
          <a:xfrm>
            <a:off x="2435852" y="640702"/>
            <a:ext cx="7532177" cy="557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8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74E71668-5ECE-4C46-AA5C-669D4CFD6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82" y="193964"/>
            <a:ext cx="11186881" cy="52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9FCA44-2536-4018-BE99-9CB7FBDE3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1065"/>
            <a:ext cx="12192000" cy="12869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15382-DCF0-4249-B67F-D7250625CE70}"/>
              </a:ext>
            </a:extLst>
          </p:cNvPr>
          <p:cNvSpPr txBox="1"/>
          <p:nvPr/>
        </p:nvSpPr>
        <p:spPr>
          <a:xfrm>
            <a:off x="161635" y="5499815"/>
            <a:ext cx="11402291" cy="1450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marks our 150</a:t>
            </a:r>
            <a:r>
              <a:rPr lang="en-US" sz="3500" spc="-12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3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year of service in this community…</a:t>
            </a:r>
            <a:r>
              <a:rPr lang="en-US" sz="5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7252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F43EFC75-D61F-4CEA-9817-11CC86030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28D1E0-7F5C-4F4D-91D3-FB48F28E3B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Rectangle 72">
            <a:extLst>
              <a:ext uri="{FF2B5EF4-FFF2-40B4-BE49-F238E27FC236}">
                <a16:creationId xmlns:a16="http://schemas.microsoft.com/office/drawing/2014/main" id="{3C02F3DD-3E32-4AF8-BFA1-D131A6B4B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2DD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mage result for focusing">
            <a:extLst>
              <a:ext uri="{FF2B5EF4-FFF2-40B4-BE49-F238E27FC236}">
                <a16:creationId xmlns:a16="http://schemas.microsoft.com/office/drawing/2014/main" id="{C5DAD28B-55E9-4A3B-BE65-40FABC9FC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018" y="796978"/>
            <a:ext cx="7161964" cy="526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78F6C5-94A8-471D-A490-F8B5ED2443B1}"/>
              </a:ext>
            </a:extLst>
          </p:cNvPr>
          <p:cNvSpPr txBox="1"/>
          <p:nvPr/>
        </p:nvSpPr>
        <p:spPr>
          <a:xfrm>
            <a:off x="295563" y="1828800"/>
            <a:ext cx="3278147" cy="33066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Leading up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that event,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want to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 the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500" spc="-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3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ongregation…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90A0D-A761-4A9B-A348-F0DE547C5FB8}"/>
              </a:ext>
            </a:extLst>
          </p:cNvPr>
          <p:cNvSpPr txBox="1"/>
          <p:nvPr/>
        </p:nvSpPr>
        <p:spPr>
          <a:xfrm>
            <a:off x="8405091" y="3029346"/>
            <a:ext cx="3644034" cy="253674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500" spc="-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…to focus on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500" spc="-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its discipleship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500" spc="-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</a:t>
            </a:r>
            <a:r>
              <a:rPr lang="en-US" sz="3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ith 20 goals 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20 months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B7DAE-F02D-49F9-B061-06B342D65E02}"/>
              </a:ext>
            </a:extLst>
          </p:cNvPr>
          <p:cNvSpPr txBox="1"/>
          <p:nvPr/>
        </p:nvSpPr>
        <p:spPr>
          <a:xfrm>
            <a:off x="4427969" y="2410695"/>
            <a:ext cx="361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87BAC0-01ED-4AF9-813E-DA7EF7C2B556}"/>
              </a:ext>
            </a:extLst>
          </p:cNvPr>
          <p:cNvSpPr txBox="1"/>
          <p:nvPr/>
        </p:nvSpPr>
        <p:spPr>
          <a:xfrm>
            <a:off x="5042188" y="1584041"/>
            <a:ext cx="361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259A9-C6B0-4BAF-981F-E720276BABA2}"/>
              </a:ext>
            </a:extLst>
          </p:cNvPr>
          <p:cNvSpPr txBox="1"/>
          <p:nvPr/>
        </p:nvSpPr>
        <p:spPr>
          <a:xfrm>
            <a:off x="5880216" y="1154549"/>
            <a:ext cx="361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016BF9-14AC-496A-A6DB-393505D1F94A}"/>
              </a:ext>
            </a:extLst>
          </p:cNvPr>
          <p:cNvSpPr txBox="1"/>
          <p:nvPr/>
        </p:nvSpPr>
        <p:spPr>
          <a:xfrm>
            <a:off x="6760156" y="1602513"/>
            <a:ext cx="361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9F1FD-18E7-42D5-AE76-9655C4B78800}"/>
              </a:ext>
            </a:extLst>
          </p:cNvPr>
          <p:cNvSpPr txBox="1"/>
          <p:nvPr/>
        </p:nvSpPr>
        <p:spPr>
          <a:xfrm>
            <a:off x="7328188" y="2475347"/>
            <a:ext cx="361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5553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7CC3BB4-8536-4DBC-A194-D8AAF56C4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ABD76-BC2B-469D-9C51-072D27952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891" y="1033781"/>
            <a:ext cx="11453091" cy="540267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3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</a:t>
            </a:r>
            <a: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aithful Worship</a:t>
            </a:r>
            <a:b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33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</a:t>
            </a:r>
            <a: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pen-Hearted Generosity</a:t>
            </a:r>
            <a:b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n-US" sz="33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ourageous Mission &amp; Service</a:t>
            </a:r>
            <a:b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</a:t>
            </a:r>
            <a:r>
              <a:rPr lang="en-US" sz="33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</a:t>
            </a:r>
            <a: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nconditional Hospitality</a:t>
            </a:r>
            <a:b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		</a:t>
            </a:r>
            <a:r>
              <a:rPr lang="en-US" sz="3300" b="1" u="sng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US" sz="3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trategic Faith Development</a:t>
            </a:r>
          </a:p>
        </p:txBody>
      </p:sp>
      <p:pic>
        <p:nvPicPr>
          <p:cNvPr id="2050" name="Picture 2" descr="Image result for focusing people">
            <a:extLst>
              <a:ext uri="{FF2B5EF4-FFF2-40B4-BE49-F238E27FC236}">
                <a16:creationId xmlns:a16="http://schemas.microsoft.com/office/drawing/2014/main" id="{AE8A5788-8A10-4BF1-B0CF-3ABF459F9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2" r="-1" b="27083"/>
          <a:stretch/>
        </p:blipFill>
        <p:spPr bwMode="auto">
          <a:xfrm>
            <a:off x="6172642" y="401657"/>
            <a:ext cx="5641521" cy="18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6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congregation singing">
            <a:extLst>
              <a:ext uri="{FF2B5EF4-FFF2-40B4-BE49-F238E27FC236}">
                <a16:creationId xmlns:a16="http://schemas.microsoft.com/office/drawing/2014/main" id="{FB633FB4-801B-4809-B6B1-BB8168A99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8" b="1"/>
          <a:stretch/>
        </p:blipFill>
        <p:spPr bwMode="auto">
          <a:xfrm>
            <a:off x="8196408" y="622995"/>
            <a:ext cx="3352128" cy="559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0AF78E-9394-499C-8FE2-8131F3E3A269}"/>
              </a:ext>
            </a:extLst>
          </p:cNvPr>
          <p:cNvSpPr txBox="1"/>
          <p:nvPr/>
        </p:nvSpPr>
        <p:spPr>
          <a:xfrm>
            <a:off x="603504" y="700197"/>
            <a:ext cx="6961078" cy="48175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b="1" kern="1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Faithful Worship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5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500" kern="1200" spc="-12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new worship opportunities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500" kern="1200" spc="-12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5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spc="-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increase in worship attendance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500" kern="1200" spc="-12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5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spc="-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20% increase in praise band members</a:t>
            </a:r>
            <a:endParaRPr lang="en-US" sz="3500" kern="1200" spc="-12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96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ted image">
            <a:extLst>
              <a:ext uri="{FF2B5EF4-FFF2-40B4-BE49-F238E27FC236}">
                <a16:creationId xmlns:a16="http://schemas.microsoft.com/office/drawing/2014/main" id="{18D03163-A2DA-4A43-B94E-B122B4B26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r="26883"/>
          <a:stretch/>
        </p:blipFill>
        <p:spPr bwMode="auto">
          <a:xfrm>
            <a:off x="822036" y="636364"/>
            <a:ext cx="5452536" cy="558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49253B-5820-40A0-BF57-97F1E4EAC3D0}"/>
              </a:ext>
            </a:extLst>
          </p:cNvPr>
          <p:cNvSpPr txBox="1"/>
          <p:nvPr/>
        </p:nvSpPr>
        <p:spPr>
          <a:xfrm>
            <a:off x="6543304" y="593421"/>
            <a:ext cx="5076927" cy="4887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900" b="1" kern="1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Open-Hearted Generosity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500" spc="-120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500" kern="1200" spc="-120" baseline="0" dirty="0"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new pledges 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year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35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kern="1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increased pledges </a:t>
            </a:r>
            <a:br>
              <a:rPr lang="en-US" sz="3500" kern="1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500" kern="1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year</a:t>
            </a:r>
          </a:p>
        </p:txBody>
      </p:sp>
    </p:spTree>
    <p:extLst>
      <p:ext uri="{BB962C8B-B14F-4D97-AF65-F5344CB8AC3E}">
        <p14:creationId xmlns:p14="http://schemas.microsoft.com/office/powerpoint/2010/main" val="501869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soup kitchen">
            <a:extLst>
              <a:ext uri="{FF2B5EF4-FFF2-40B4-BE49-F238E27FC236}">
                <a16:creationId xmlns:a16="http://schemas.microsoft.com/office/drawing/2014/main" id="{0B897663-6529-4DC2-98A9-D1B91D6A0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69" y="1537031"/>
            <a:ext cx="2592095" cy="147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habitat for humanity">
            <a:extLst>
              <a:ext uri="{FF2B5EF4-FFF2-40B4-BE49-F238E27FC236}">
                <a16:creationId xmlns:a16="http://schemas.microsoft.com/office/drawing/2014/main" id="{B3A09816-9B59-400F-B819-1161BC048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2"/>
          <a:stretch/>
        </p:blipFill>
        <p:spPr bwMode="auto">
          <a:xfrm>
            <a:off x="8278832" y="3094513"/>
            <a:ext cx="2592095" cy="166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1C2026-8D76-49F7-ABF0-8CB5D572A8F7}"/>
              </a:ext>
            </a:extLst>
          </p:cNvPr>
          <p:cNvSpPr txBox="1"/>
          <p:nvPr/>
        </p:nvSpPr>
        <p:spPr>
          <a:xfrm>
            <a:off x="429936" y="260927"/>
            <a:ext cx="10366993" cy="6336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5500" b="1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Courageous Mission &amp; Service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5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“200 Club” for 200 hours of service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new mission participants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youth involved in mission projects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Boxes of Blessings each quarter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mission trip participants to House of Hope</a:t>
            </a:r>
          </a:p>
        </p:txBody>
      </p:sp>
      <p:pic>
        <p:nvPicPr>
          <p:cNvPr id="1026" name="Picture 2" descr="Image result for boxes of blessings">
            <a:extLst>
              <a:ext uri="{FF2B5EF4-FFF2-40B4-BE49-F238E27FC236}">
                <a16:creationId xmlns:a16="http://schemas.microsoft.com/office/drawing/2014/main" id="{A0FF232F-807E-485E-9CDE-7853BD4A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670" y="4834738"/>
            <a:ext cx="2592096" cy="193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50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43C47-97E6-49FF-8F84-8CBFCE927D39}"/>
              </a:ext>
            </a:extLst>
          </p:cNvPr>
          <p:cNvSpPr txBox="1"/>
          <p:nvPr/>
        </p:nvSpPr>
        <p:spPr>
          <a:xfrm>
            <a:off x="3112818" y="260927"/>
            <a:ext cx="8990775" cy="6336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5500" b="1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Unconditional Hospitality</a:t>
            </a:r>
          </a:p>
          <a:p>
            <a:pPr lvl="1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5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</a:t>
            </a:r>
            <a:r>
              <a:rPr lang="en-US" sz="3200" spc="-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intentional invites to Federated</a:t>
            </a:r>
            <a:endParaRPr lang="en-US" sz="3200" spc="-12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20 new members</a:t>
            </a:r>
          </a:p>
          <a:p>
            <a:pPr lvl="1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20 </a:t>
            </a:r>
            <a:r>
              <a:rPr lang="en-US" sz="3200" spc="-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inactive members re-engaging</a:t>
            </a:r>
            <a:endParaRPr lang="en-US" sz="3200" spc="-120" baseline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20 members at church work days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20 people attending fellowship events</a:t>
            </a:r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3C9ED4E8-87CC-440B-8B4B-CF8F1A106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26097" r="5394" b="20182"/>
          <a:stretch/>
        </p:blipFill>
        <p:spPr bwMode="auto">
          <a:xfrm rot="20133203">
            <a:off x="364075" y="2383735"/>
            <a:ext cx="3473129" cy="210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43C47-97E6-49FF-8F84-8CBFCE927D39}"/>
              </a:ext>
            </a:extLst>
          </p:cNvPr>
          <p:cNvSpPr txBox="1"/>
          <p:nvPr/>
        </p:nvSpPr>
        <p:spPr>
          <a:xfrm>
            <a:off x="190170" y="33072"/>
            <a:ext cx="9951357" cy="6336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5500" b="1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Faith Development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5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new kids in Sunday School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new kids in Kids’ Club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spc="-12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new kids in VBS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spc="-12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</a:t>
            </a: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Jr/Sr highs in weekly youth group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endParaRPr lang="en-US" sz="3200" spc="-12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 "/>
            </a:pPr>
            <a:r>
              <a:rPr lang="en-US" sz="3200" spc="-120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members in Doug’s “Breathing with God” seminar</a:t>
            </a:r>
          </a:p>
        </p:txBody>
      </p:sp>
      <p:pic>
        <p:nvPicPr>
          <p:cNvPr id="3074" name="Picture 2" descr="Image result for faith development">
            <a:extLst>
              <a:ext uri="{FF2B5EF4-FFF2-40B4-BE49-F238E27FC236}">
                <a16:creationId xmlns:a16="http://schemas.microsoft.com/office/drawing/2014/main" id="{A651E6AF-5651-4A42-B868-872C9EF5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57" y="2006455"/>
            <a:ext cx="3813006" cy="284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95327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61</TotalTime>
  <Words>176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 Light</vt:lpstr>
      <vt:lpstr>Open Sans</vt:lpstr>
      <vt:lpstr>Metropolitan</vt:lpstr>
      <vt:lpstr>PowerPoint Presentation</vt:lpstr>
      <vt:lpstr>PowerPoint Presentation</vt:lpstr>
      <vt:lpstr>PowerPoint Presentation</vt:lpstr>
      <vt:lpstr>Faithful Worship  Open-Hearted Generosity   Courageous Mission &amp; Service    Unconditional Hospitality     Strategic Faith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Dent</dc:creator>
  <cp:lastModifiedBy>Doug Dent</cp:lastModifiedBy>
  <cp:revision>22</cp:revision>
  <dcterms:created xsi:type="dcterms:W3CDTF">2019-06-17T20:00:25Z</dcterms:created>
  <dcterms:modified xsi:type="dcterms:W3CDTF">2019-07-03T18:15:06Z</dcterms:modified>
</cp:coreProperties>
</file>